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71" r:id="rId2"/>
    <p:sldId id="266" r:id="rId3"/>
    <p:sldId id="277" r:id="rId4"/>
    <p:sldId id="257" r:id="rId5"/>
    <p:sldId id="258" r:id="rId6"/>
    <p:sldId id="260" r:id="rId7"/>
    <p:sldId id="259" r:id="rId8"/>
    <p:sldId id="263" r:id="rId9"/>
    <p:sldId id="264" r:id="rId10"/>
    <p:sldId id="265" r:id="rId11"/>
    <p:sldId id="261" r:id="rId12"/>
    <p:sldId id="262" r:id="rId13"/>
    <p:sldId id="279" r:id="rId14"/>
    <p:sldId id="278" r:id="rId15"/>
    <p:sldId id="281" r:id="rId16"/>
    <p:sldId id="280" r:id="rId17"/>
    <p:sldId id="282" r:id="rId18"/>
    <p:sldId id="283" r:id="rId19"/>
    <p:sldId id="284" r:id="rId20"/>
    <p:sldId id="287" r:id="rId21"/>
    <p:sldId id="289" r:id="rId22"/>
    <p:sldId id="285" r:id="rId23"/>
    <p:sldId id="286" r:id="rId24"/>
    <p:sldId id="288" r:id="rId25"/>
    <p:sldId id="29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52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F693AF-D26A-4BA0-94C8-3A3346B66DA9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6C0E5-45A2-4D28-81DC-ABCF390C2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73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01E2E-2C2A-4077-9B32-F7B8E12D6E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6DFB1F-19A7-409F-9E7A-52153F8A40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8F0C7-80E3-42E4-874C-174910722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68FA-9F9E-492B-A452-29520B2A3529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F7E38-DD19-48E4-B8CE-D58DA4440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30400-15A3-4A50-83E3-FA3CE1756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58337-B438-4C87-818E-E4A16B639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85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18A02-0382-48C4-A025-22399CE59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0D9221-85F9-4881-BEA4-A94FCC1D37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53CA0-D2A4-4BB1-BC31-B021F430B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68FA-9F9E-492B-A452-29520B2A3529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BE5F4-60D4-4957-A0F0-04D33628E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0CBBA-A286-4406-8515-F5E6A0096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58337-B438-4C87-818E-E4A16B639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09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7D9EBB-8580-410D-9E9F-A5B3A73926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D3AA2E-4472-475E-8870-9400237254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F1542-42CA-4D51-9188-A3D1A2F37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68FA-9F9E-492B-A452-29520B2A3529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D33C11-CB9B-444E-BE34-8D115CCC2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B0C33-4F32-4CAC-8386-8413E7CB9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58337-B438-4C87-818E-E4A16B639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85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BCE54-DF96-4477-8D86-566FC2A8A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EF8BC-D562-46A0-821C-6C3B7910AE6F}"/>
              </a:ext>
            </a:extLst>
          </p:cNvPr>
          <p:cNvSpPr/>
          <p:nvPr userDrawn="1"/>
        </p:nvSpPr>
        <p:spPr>
          <a:xfrm>
            <a:off x="-27702" y="-1"/>
            <a:ext cx="2779475" cy="6858001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1EFC99F2-38AB-46A8-B0E9-128FE7748F20}"/>
              </a:ext>
            </a:extLst>
          </p:cNvPr>
          <p:cNvSpPr/>
          <p:nvPr userDrawn="1"/>
        </p:nvSpPr>
        <p:spPr>
          <a:xfrm>
            <a:off x="2636282" y="0"/>
            <a:ext cx="5736034" cy="6858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2" name="Shape 68">
            <a:extLst>
              <a:ext uri="{FF2B5EF4-FFF2-40B4-BE49-F238E27FC236}">
                <a16:creationId xmlns:a16="http://schemas.microsoft.com/office/drawing/2014/main" id="{092B380F-4BB9-4064-819C-8C8ACC47D9DB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61003" y="2607524"/>
            <a:ext cx="4216370" cy="1566752"/>
          </a:xfrm>
          <a:prstGeom prst="rect">
            <a:avLst/>
          </a:prstGeom>
          <a:noFill/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-1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hape 52">
            <a:extLst>
              <a:ext uri="{FF2B5EF4-FFF2-40B4-BE49-F238E27FC236}">
                <a16:creationId xmlns:a16="http://schemas.microsoft.com/office/drawing/2014/main" id="{F40D9077-C3E5-4058-81B0-7F79371A4F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61003" y="4397699"/>
            <a:ext cx="4216370" cy="37895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bg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FC6DAA1D-A6F8-4567-BE09-836FE5409167}"/>
              </a:ext>
            </a:extLst>
          </p:cNvPr>
          <p:cNvSpPr/>
          <p:nvPr userDrawn="1"/>
        </p:nvSpPr>
        <p:spPr>
          <a:xfrm rot="10800000">
            <a:off x="2628583" y="0"/>
            <a:ext cx="5943918" cy="3581400"/>
          </a:xfrm>
          <a:prstGeom prst="triangle">
            <a:avLst>
              <a:gd name="adj" fmla="val 49481"/>
            </a:avLst>
          </a:prstGeom>
          <a:solidFill>
            <a:schemeClr val="accent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CDE987A-7C9D-48C9-A120-5251885568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31577" y="0"/>
            <a:ext cx="6560423" cy="6858000"/>
          </a:xfrm>
          <a:custGeom>
            <a:avLst/>
            <a:gdLst>
              <a:gd name="connsiteX0" fmla="*/ 2940924 w 6560423"/>
              <a:gd name="connsiteY0" fmla="*/ 0 h 6858000"/>
              <a:gd name="connsiteX1" fmla="*/ 6560423 w 6560423"/>
              <a:gd name="connsiteY1" fmla="*/ 0 h 6858000"/>
              <a:gd name="connsiteX2" fmla="*/ 6560423 w 6560423"/>
              <a:gd name="connsiteY2" fmla="*/ 6858000 h 6858000"/>
              <a:gd name="connsiteX3" fmla="*/ 2740739 w 6560423"/>
              <a:gd name="connsiteY3" fmla="*/ 6858000 h 6858000"/>
              <a:gd name="connsiteX4" fmla="*/ 0 w 6560423"/>
              <a:gd name="connsiteY4" fmla="*/ 35811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60423" h="6858000">
                <a:moveTo>
                  <a:pt x="2940924" y="0"/>
                </a:moveTo>
                <a:lnTo>
                  <a:pt x="6560423" y="0"/>
                </a:lnTo>
                <a:lnTo>
                  <a:pt x="6560423" y="6858000"/>
                </a:lnTo>
                <a:lnTo>
                  <a:pt x="2740739" y="6858000"/>
                </a:lnTo>
                <a:lnTo>
                  <a:pt x="0" y="3581174"/>
                </a:lnTo>
                <a:close/>
              </a:path>
            </a:pathLst>
          </a:custGeom>
          <a:solidFill>
            <a:schemeClr val="bg2"/>
          </a:solidFill>
        </p:spPr>
      </p:sp>
    </p:spTree>
    <p:extLst>
      <p:ext uri="{BB962C8B-B14F-4D97-AF65-F5344CB8AC3E}">
        <p14:creationId xmlns:p14="http://schemas.microsoft.com/office/powerpoint/2010/main" val="103028800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2025650"/>
            <a:ext cx="10919483" cy="372923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3" name="Shape 53"/>
          <p:cNvSpPr>
            <a:spLocks noGrp="1"/>
          </p:cNvSpPr>
          <p:nvPr>
            <p:ph type="title" hasCustomPrompt="1"/>
          </p:nvPr>
        </p:nvSpPr>
        <p:spPr>
          <a:xfrm>
            <a:off x="635000" y="2679700"/>
            <a:ext cx="10922001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tIns="180000" bIns="0" anchor="t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8783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08A95-A8EC-4423-AE98-48FC9961C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04648-FB0F-4C5D-9BF1-D82CAB30E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A18BC-E4D0-4009-B0B4-AC8669D0E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68FA-9F9E-492B-A452-29520B2A3529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24F52-325E-4F04-97AF-12EB2A5F8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3C510-4524-4EEC-AC9D-FB2591C21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58337-B438-4C87-818E-E4A16B639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222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C0B79-C136-453A-ABD9-FFA1F43CE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DA6CE8-1331-4766-AD0D-317BC95FE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60F3D-21B4-47B6-9D8A-547B559CE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68FA-9F9E-492B-A452-29520B2A3529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68325-D284-40C1-A628-355260BBD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41DEF-8FC7-478A-A371-45342F626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58337-B438-4C87-818E-E4A16B639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01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C5DD2-DEEA-4066-870E-3E1E724CB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BE794-44CD-41E0-8592-4F44122B55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B1469B-4920-41AA-A9BC-2534BAD662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C8675-5A46-45E4-9A78-939621492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68FA-9F9E-492B-A452-29520B2A3529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239EB2-4CD2-4CF0-9089-16DDFEF5F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E0F18B-CA80-40FF-B29B-486A4DAD1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58337-B438-4C87-818E-E4A16B639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92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EF6B0-85A3-4908-8C3D-A2B5B20D5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9BEBD1-D5CF-4ADB-9175-5DBE79493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FDDD29-9B43-4686-89CE-36831B6460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F943FA-6D53-4766-9C57-8F856AA682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7F9DE2-3310-4568-B966-3E0041FD6F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35C5C3-A2AE-40F9-94DB-1AEF92045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68FA-9F9E-492B-A452-29520B2A3529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90151F-47A6-4D4C-9EE5-2EB3A0E86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E0C944-541E-4475-818D-BF08FF37C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58337-B438-4C87-818E-E4A16B639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235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0F1C2-42B5-4876-8D96-7F4E28107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7029B8-BE96-49E1-AC91-AFC39EAC2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68FA-9F9E-492B-A452-29520B2A3529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98023-0F39-4CAB-80A7-02CB42D64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CC249E-ECCF-48A9-AC6C-891302D68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58337-B438-4C87-818E-E4A16B639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14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713A3D-BC8C-4440-8163-620C9815C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68FA-9F9E-492B-A452-29520B2A3529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38D75B-0839-486C-AACD-12DFD228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56FB73-37D3-49B3-BEC3-1ED5DF0AD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58337-B438-4C87-818E-E4A16B639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398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DC1D7-1FEF-4B4F-9B3F-76D3B0A3D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3AB81-4B1B-4461-A510-2DE687952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7F1B6-CEF9-4BC5-8C9C-E4325B48A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F5794E-312B-4530-AF93-9013202FD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68FA-9F9E-492B-A452-29520B2A3529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9C7C9-6EC8-4161-8C30-CA62AFAB2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21E8D2-5912-4CA4-AE6A-827DE1C90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58337-B438-4C87-818E-E4A16B639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555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F84BD-8437-4D13-A99D-711517EB8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EC9701-30B8-41BD-9FA6-3B52A5FE3D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C4723E-1D90-4944-9199-9CAF0B256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80A17D-C536-478B-866E-9948E49A3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68FA-9F9E-492B-A452-29520B2A3529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101A47-4298-4B94-AEA0-37E490B92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8CD56-F66A-4677-988F-EC894F743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58337-B438-4C87-818E-E4A16B639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25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4ECB12-3774-489D-BA71-A4A19D678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DE2594-E4AF-4EF9-98B1-391E50DBF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B6D6D-00BB-423E-A392-FAEC00CD4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268FA-9F9E-492B-A452-29520B2A3529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658DF-FADF-431C-B922-E3B121BDEE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53764-ABF3-488F-B745-38DA3F98CA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58337-B438-4C87-818E-E4A16B639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236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www.linkedin.com/in/cdwaddell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github.com/cdwaddell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hyperlink" Target="https://twitter.com/cdanielwaddell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dwaddell/APIDesignPrincipals" TargetMode="External"/><Relationship Id="rId2" Type="http://schemas.openxmlformats.org/officeDocument/2006/relationships/hyperlink" Target="https://goo.gl/TdLmvk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6B5E331-4104-48FC-980D-F7E035B40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03" y="2607524"/>
            <a:ext cx="4216370" cy="1566752"/>
          </a:xfrm>
        </p:spPr>
        <p:txBody>
          <a:bodyPr/>
          <a:lstStyle/>
          <a:p>
            <a:r>
              <a:rPr lang="en-US" dirty="0"/>
              <a:t>API Design Principals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1109BD-9FAB-4C0C-8363-F1C3F7C3A9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003" y="4397699"/>
            <a:ext cx="4216370" cy="749692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FFFFFF"/>
                </a:solidFill>
              </a:rPr>
              <a:t>C Daniel Waddell</a:t>
            </a:r>
          </a:p>
          <a:p>
            <a:pPr algn="l"/>
            <a:r>
              <a:rPr lang="en-US" sz="1600" dirty="0">
                <a:solidFill>
                  <a:srgbClr val="FFFFFF"/>
                </a:solidFill>
              </a:rPr>
              <a:t>Solution Architect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2614A2-0C3A-4686-8952-2585EF45C6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1092" y="2700367"/>
            <a:ext cx="3475084" cy="173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2000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1E0510-B039-4015-A37A-A95CBC2D3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27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22028E-DFAC-4243-8B2A-9CEFB6031F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813" y="643466"/>
            <a:ext cx="920837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55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98498-0965-4F75-BB96-A7FCE0C9E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Tokens, Tokens, Tokens and OAuth/</a:t>
            </a:r>
            <a:r>
              <a:rPr lang="en-US" dirty="0" err="1"/>
              <a:t>OpenId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A36F72-0FAC-4810-846A-0A362E142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272" y="1825625"/>
            <a:ext cx="9865455" cy="4351338"/>
          </a:xfrm>
        </p:spPr>
      </p:pic>
    </p:spTree>
    <p:extLst>
      <p:ext uri="{BB962C8B-B14F-4D97-AF65-F5344CB8AC3E}">
        <p14:creationId xmlns:p14="http://schemas.microsoft.com/office/powerpoint/2010/main" val="2340397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F03C4B-CB37-4478-B2AD-2CA204F19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Best Practices of Web API Design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4C175-A814-40C6-B511-D7DA53672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Intelligent Versioning</a:t>
            </a:r>
          </a:p>
          <a:p>
            <a:r>
              <a:rPr lang="en-US" sz="2400" dirty="0"/>
              <a:t>Use HTTP Verbs to communicate intent</a:t>
            </a:r>
          </a:p>
          <a:p>
            <a:r>
              <a:rPr lang="en-US" sz="2400" dirty="0"/>
              <a:t>Use HTTP Status Codes</a:t>
            </a:r>
          </a:p>
          <a:p>
            <a:r>
              <a:rPr lang="en-US" sz="2400" dirty="0"/>
              <a:t>Predefine an error response</a:t>
            </a:r>
          </a:p>
          <a:p>
            <a:r>
              <a:rPr lang="en-US" sz="2400" dirty="0"/>
              <a:t>Endpoints should be nouns, not verbs</a:t>
            </a:r>
          </a:p>
          <a:p>
            <a:r>
              <a:rPr lang="en-US" sz="2400" dirty="0"/>
              <a:t>GET requests and query parameters should never alter state</a:t>
            </a:r>
          </a:p>
          <a:p>
            <a:r>
              <a:rPr lang="en-US" sz="2400" dirty="0"/>
              <a:t>Filter, Paging, and Sorting</a:t>
            </a:r>
          </a:p>
        </p:txBody>
      </p:sp>
    </p:spTree>
    <p:extLst>
      <p:ext uri="{BB962C8B-B14F-4D97-AF65-F5344CB8AC3E}">
        <p14:creationId xmlns:p14="http://schemas.microsoft.com/office/powerpoint/2010/main" val="244061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3">
            <a:extLst>
              <a:ext uri="{FF2B5EF4-FFF2-40B4-BE49-F238E27FC236}">
                <a16:creationId xmlns:a16="http://schemas.microsoft.com/office/drawing/2014/main" id="{2A6B319F-86FE-4754-878E-06F0804D8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DCF7D1B5-3477-499F-ACC5-2C8B07F4E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27F9EE-99DD-4B47-93B2-F22E5DCC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206" y="1608667"/>
            <a:ext cx="2823275" cy="4501127"/>
          </a:xfrm>
        </p:spPr>
        <p:txBody>
          <a:bodyPr anchor="t">
            <a:normAutofit/>
          </a:bodyPr>
          <a:lstStyle/>
          <a:p>
            <a:pPr algn="r"/>
            <a:r>
              <a:rPr lang="en-US" sz="3200">
                <a:solidFill>
                  <a:srgbClr val="FFFFFF"/>
                </a:solidFill>
              </a:rPr>
              <a:t>Versioning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6AAB99-B905-4F69-9A4A-DC495A8451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47698" y="1608667"/>
            <a:ext cx="3421958" cy="45011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/>
              <a:t>By Uri</a:t>
            </a:r>
          </a:p>
          <a:p>
            <a:pPr marL="457200" lvl="1" indent="0">
              <a:buNone/>
            </a:pPr>
            <a:r>
              <a:rPr lang="en-US" sz="1900"/>
              <a:t>http://api.example.com/v1</a:t>
            </a:r>
          </a:p>
          <a:p>
            <a:pPr marL="457200" lvl="1" indent="0">
              <a:buNone/>
            </a:pPr>
            <a:r>
              <a:rPr lang="en-US" sz="1900"/>
              <a:t>http://apiv1.example.com</a:t>
            </a:r>
          </a:p>
          <a:p>
            <a:pPr marL="0" indent="0">
              <a:buNone/>
            </a:pPr>
            <a:r>
              <a:rPr lang="en-US" sz="1900"/>
              <a:t>By Custom Request Header</a:t>
            </a:r>
          </a:p>
          <a:p>
            <a:pPr marL="457200" lvl="1" indent="0">
              <a:buNone/>
            </a:pPr>
            <a:r>
              <a:rPr lang="en-US" sz="1900"/>
              <a:t>GET http://api.example.com/</a:t>
            </a:r>
          </a:p>
          <a:p>
            <a:pPr marL="457200" lvl="1" indent="0">
              <a:buNone/>
            </a:pPr>
            <a:r>
              <a:rPr lang="en-US" sz="1900"/>
              <a:t>Accept: application/json</a:t>
            </a:r>
          </a:p>
          <a:p>
            <a:pPr marL="457200" lvl="1" indent="0">
              <a:buNone/>
            </a:pPr>
            <a:r>
              <a:rPr lang="en-US" sz="1900"/>
              <a:t>Accept-version: v1</a:t>
            </a:r>
          </a:p>
          <a:p>
            <a:pPr marL="0" indent="0">
              <a:buNone/>
            </a:pPr>
            <a:r>
              <a:rPr lang="en-US" sz="1900"/>
              <a:t>By Accept header</a:t>
            </a:r>
          </a:p>
          <a:p>
            <a:pPr marL="457200" lvl="1" indent="0">
              <a:buNone/>
            </a:pPr>
            <a:r>
              <a:rPr lang="en-US" sz="1900"/>
              <a:t>GET http://api.example.com/</a:t>
            </a:r>
          </a:p>
          <a:p>
            <a:pPr marL="457200" lvl="1" indent="0">
              <a:buNone/>
            </a:pPr>
            <a:r>
              <a:rPr lang="en-US" sz="1900"/>
              <a:t>Accept: application/json;version=1.0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DD9924-2CFB-467B-B1CA-2B552596AA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89696" y="1608667"/>
            <a:ext cx="3421957" cy="4501127"/>
          </a:xfrm>
        </p:spPr>
        <p:txBody>
          <a:bodyPr>
            <a:normAutofit/>
          </a:bodyPr>
          <a:lstStyle/>
          <a:p>
            <a:r>
              <a:rPr lang="en-US" sz="2000" dirty="0"/>
              <a:t>If the data you expect from the user changes in a breaking way.</a:t>
            </a:r>
          </a:p>
          <a:p>
            <a:r>
              <a:rPr lang="en-US" sz="2000" dirty="0"/>
              <a:t>If the data you are sending to a user changes in a breaking way.</a:t>
            </a:r>
          </a:p>
          <a:p>
            <a:r>
              <a:rPr lang="en-US" sz="2000" dirty="0"/>
              <a:t>Deprecating an existing API endpoint.</a:t>
            </a:r>
          </a:p>
        </p:txBody>
      </p:sp>
    </p:spTree>
    <p:extLst>
      <p:ext uri="{BB962C8B-B14F-4D97-AF65-F5344CB8AC3E}">
        <p14:creationId xmlns:p14="http://schemas.microsoft.com/office/powerpoint/2010/main" val="205537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436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0E0FA-6E5B-498F-A792-4528695F6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Using HTTP Verbs</a:t>
            </a:r>
          </a:p>
        </p:txBody>
      </p:sp>
      <p:pic>
        <p:nvPicPr>
          <p:cNvPr id="5126" name="Picture 6" descr="Image result for http VERBS">
            <a:extLst>
              <a:ext uri="{FF2B5EF4-FFF2-40B4-BE49-F238E27FC236}">
                <a16:creationId xmlns:a16="http://schemas.microsoft.com/office/drawing/2014/main" id="{F1EC0D72-0764-488C-8E8F-3F3C0F368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763795"/>
            <a:ext cx="7188199" cy="2190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2B6B1-79F1-49D2-98CE-9D123E084F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38600" y="4230472"/>
            <a:ext cx="7188199" cy="194649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/>
              <a:t>GET – </a:t>
            </a:r>
            <a:r>
              <a:rPr lang="en-US" sz="1800" dirty="0" err="1"/>
              <a:t>Retreives</a:t>
            </a:r>
            <a:r>
              <a:rPr lang="en-US" sz="1800" dirty="0"/>
              <a:t> a resource or a list of resource</a:t>
            </a:r>
          </a:p>
          <a:p>
            <a:r>
              <a:rPr lang="en-US" sz="1800" dirty="0"/>
              <a:t>POST – Updates or Creates a new resource</a:t>
            </a:r>
          </a:p>
          <a:p>
            <a:r>
              <a:rPr lang="en-US" sz="1800" dirty="0"/>
              <a:t>PUT – Updates a resource by ID</a:t>
            </a:r>
          </a:p>
          <a:p>
            <a:r>
              <a:rPr lang="en-US" sz="1800" dirty="0"/>
              <a:t>DELETE – Removes a resource or a sub-resource</a:t>
            </a:r>
          </a:p>
          <a:p>
            <a:pPr marL="0"/>
            <a:r>
              <a:rPr lang="en-US" sz="1800" i="1" dirty="0"/>
              <a:t>Allow overriding HTTP method X-HTTP-Method-Override</a:t>
            </a:r>
          </a:p>
        </p:txBody>
      </p:sp>
    </p:spTree>
    <p:extLst>
      <p:ext uri="{BB962C8B-B14F-4D97-AF65-F5344CB8AC3E}">
        <p14:creationId xmlns:p14="http://schemas.microsoft.com/office/powerpoint/2010/main" val="389431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http status codes">
            <a:extLst>
              <a:ext uri="{FF2B5EF4-FFF2-40B4-BE49-F238E27FC236}">
                <a16:creationId xmlns:a16="http://schemas.microsoft.com/office/drawing/2014/main" id="{E3ED26ED-0455-4F27-8221-87D8F6C82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783857"/>
            <a:ext cx="10905066" cy="529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355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541369-FF2A-4B3B-838A-54F3FE4E27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19988" y="1910862"/>
            <a:ext cx="9114827" cy="303068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9C5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790016-D286-424A-8A45-E2472726C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Error Response Payloads</a:t>
            </a:r>
          </a:p>
        </p:txBody>
      </p:sp>
    </p:spTree>
    <p:extLst>
      <p:ext uri="{BB962C8B-B14F-4D97-AF65-F5344CB8AC3E}">
        <p14:creationId xmlns:p14="http://schemas.microsoft.com/office/powerpoint/2010/main" val="1217511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A06CD6-90CA-4C45-856C-6771339E1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3114FD-2F84-4433-926B-2337BB899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507"/>
            <a:ext cx="3494362" cy="493098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Resources based, not action based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21601D-2758-4B15-A31C-FDA184C51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B70F9-E22C-4493-B902-5251E91992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76030" y="963507"/>
            <a:ext cx="6250940" cy="2304627"/>
          </a:xfrm>
        </p:spPr>
        <p:txBody>
          <a:bodyPr anchor="b">
            <a:normAutofit/>
          </a:bodyPr>
          <a:lstStyle/>
          <a:p>
            <a:pPr marL="0" indent="0">
              <a:buNone/>
            </a:pPr>
            <a:r>
              <a:rPr lang="en-US" sz="2000"/>
              <a:t>REST is about identifying resource, if you can’t identify a resource based on an API URL, then you should reconsider the design.</a:t>
            </a:r>
          </a:p>
          <a:p>
            <a:pPr marL="0" indent="0">
              <a:buNone/>
            </a:pPr>
            <a:r>
              <a:rPr lang="en-US" sz="2000"/>
              <a:t>* sometimes verbs can be a resource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514EC5-486F-4637-8FC2-97C1E70B5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76030" y="3589866"/>
            <a:ext cx="6250940" cy="23046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GET /</a:t>
            </a:r>
            <a:r>
              <a:rPr lang="en-US" sz="2000" dirty="0" err="1"/>
              <a:t>api</a:t>
            </a:r>
            <a:r>
              <a:rPr lang="en-US" sz="2000" dirty="0"/>
              <a:t>/v1.0/movies</a:t>
            </a:r>
          </a:p>
          <a:p>
            <a:pPr marL="0" indent="0">
              <a:buNone/>
            </a:pPr>
            <a:r>
              <a:rPr lang="en-US" sz="2000" dirty="0"/>
              <a:t>GET /</a:t>
            </a:r>
            <a:r>
              <a:rPr lang="en-US" sz="2000" dirty="0" err="1"/>
              <a:t>api</a:t>
            </a:r>
            <a:r>
              <a:rPr lang="en-US" sz="2000" dirty="0"/>
              <a:t>/v1.0/movies/1254</a:t>
            </a:r>
          </a:p>
          <a:p>
            <a:pPr marL="0" indent="0">
              <a:buNone/>
            </a:pPr>
            <a:r>
              <a:rPr lang="en-US" sz="2000" dirty="0"/>
              <a:t>GET /</a:t>
            </a:r>
            <a:r>
              <a:rPr lang="en-US" sz="2000" dirty="0" err="1"/>
              <a:t>api</a:t>
            </a:r>
            <a:r>
              <a:rPr lang="en-US" sz="2000" dirty="0"/>
              <a:t>/v1.0/movies/1254/actors</a:t>
            </a:r>
          </a:p>
          <a:p>
            <a:pPr marL="0" indent="0">
              <a:buNone/>
            </a:pPr>
            <a:r>
              <a:rPr lang="en-US" sz="2000" dirty="0"/>
              <a:t>POST /</a:t>
            </a:r>
            <a:r>
              <a:rPr lang="en-US" sz="2000" dirty="0" err="1"/>
              <a:t>api</a:t>
            </a:r>
            <a:r>
              <a:rPr lang="en-US" sz="2000" dirty="0"/>
              <a:t>/v1.0/movies/1254/actors</a:t>
            </a:r>
          </a:p>
          <a:p>
            <a:pPr marL="0" indent="0">
              <a:buNone/>
            </a:pPr>
            <a:r>
              <a:rPr lang="en-US" sz="2000" dirty="0"/>
              <a:t>POST /</a:t>
            </a:r>
            <a:r>
              <a:rPr lang="en-US" sz="2000" dirty="0" err="1"/>
              <a:t>api</a:t>
            </a:r>
            <a:r>
              <a:rPr lang="en-US" sz="2000" dirty="0"/>
              <a:t>/v1.0/movies/1254/actors/137/</a:t>
            </a:r>
            <a:r>
              <a:rPr lang="en-US" sz="2000" dirty="0" err="1"/>
              <a:t>moveto</a:t>
            </a:r>
            <a:r>
              <a:rPr lang="en-US" sz="2000" dirty="0"/>
              <a:t>/3454</a:t>
            </a:r>
          </a:p>
        </p:txBody>
      </p:sp>
    </p:spTree>
    <p:extLst>
      <p:ext uri="{BB962C8B-B14F-4D97-AF65-F5344CB8AC3E}">
        <p14:creationId xmlns:p14="http://schemas.microsoft.com/office/powerpoint/2010/main" val="239357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result for restful api subresources">
            <a:extLst>
              <a:ext uri="{FF2B5EF4-FFF2-40B4-BE49-F238E27FC236}">
                <a16:creationId xmlns:a16="http://schemas.microsoft.com/office/drawing/2014/main" id="{6F2082D3-2840-43EB-AE03-E302DBE7E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464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C70F4-89BA-48F2-9FA9-53A0BB8C6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About Me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AC456D-97FA-43D6-9C90-8BD315A230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800" dirty="0"/>
              <a:t>I have been developing software commercially for the last 15 year. In my free time I enjoy mixing live music for local Louisville bands, making movies, and developing video games.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         </a:t>
            </a:r>
            <a:r>
              <a:rPr lang="en-US" sz="1800" dirty="0">
                <a:hlinkClick r:id="rId2"/>
              </a:rPr>
              <a:t>https://github.com/cdwaddell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         </a:t>
            </a:r>
            <a:r>
              <a:rPr lang="en-US" sz="1800" dirty="0">
                <a:hlinkClick r:id="rId3"/>
              </a:rPr>
              <a:t>https://www.linkedin.com/in/cdwaddell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         </a:t>
            </a:r>
            <a:r>
              <a:rPr lang="en-US" sz="1800" dirty="0">
                <a:hlinkClick r:id="rId4"/>
              </a:rPr>
              <a:t>@</a:t>
            </a:r>
            <a:r>
              <a:rPr lang="en-US" sz="1800" dirty="0" err="1">
                <a:hlinkClick r:id="rId4"/>
              </a:rPr>
              <a:t>cdanielwaddell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23EC8A1-21A4-4E55-81C0-FD78826046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1" r="6312" b="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pic>
        <p:nvPicPr>
          <p:cNvPr id="1026" name="Picture 2" descr="Image result for github logo">
            <a:extLst>
              <a:ext uri="{FF2B5EF4-FFF2-40B4-BE49-F238E27FC236}">
                <a16:creationId xmlns:a16="http://schemas.microsoft.com/office/drawing/2014/main" id="{93E6B909-ADD5-4B94-B8D2-49B2A3038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74" y="4369849"/>
            <a:ext cx="435474" cy="43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linkedin logo">
            <a:extLst>
              <a:ext uri="{FF2B5EF4-FFF2-40B4-BE49-F238E27FC236}">
                <a16:creationId xmlns:a16="http://schemas.microsoft.com/office/drawing/2014/main" id="{EB5EB282-5B4A-4E4A-8E77-9562FA236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74" y="4805323"/>
            <a:ext cx="435474" cy="32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twitter logo">
            <a:extLst>
              <a:ext uri="{FF2B5EF4-FFF2-40B4-BE49-F238E27FC236}">
                <a16:creationId xmlns:a16="http://schemas.microsoft.com/office/drawing/2014/main" id="{C180564C-7072-4814-A73F-200D42A51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19" y="5158805"/>
            <a:ext cx="435429" cy="32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517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195E73-E37B-4D16-8E7C-919DFBAEB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Idempotence</a:t>
            </a:r>
          </a:p>
        </p:txBody>
      </p:sp>
      <p:pic>
        <p:nvPicPr>
          <p:cNvPr id="4098" name="Picture 2" descr="Image result for http VERBS">
            <a:extLst>
              <a:ext uri="{FF2B5EF4-FFF2-40B4-BE49-F238E27FC236}">
                <a16:creationId xmlns:a16="http://schemas.microsoft.com/office/drawing/2014/main" id="{2CD1A236-0038-4E1C-A1B4-D12DB0ACB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405625"/>
            <a:ext cx="7188199" cy="404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807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1BEECE-1E83-4C2C-8896-7EC1CE81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Stop… </a:t>
            </a:r>
            <a:br>
              <a:rPr lang="en-US" sz="6000" dirty="0"/>
            </a:br>
            <a:r>
              <a:rPr lang="en-US" sz="6000" dirty="0"/>
              <a:t>Demo Time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4" name="Picture 2" descr="Image result for MC Hammer">
            <a:extLst>
              <a:ext uri="{FF2B5EF4-FFF2-40B4-BE49-F238E27FC236}">
                <a16:creationId xmlns:a16="http://schemas.microsoft.com/office/drawing/2014/main" id="{9565914F-5842-4DF5-8363-88EEC9E9AC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9"/>
          <a:stretch/>
        </p:blipFill>
        <p:spPr bwMode="auto"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3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5DA1B-0F70-43CE-B961-688C8F0F2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anchor="t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Other 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24A4B-9EB6-4113-87A4-7B5DAE94DF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98993" y="1412489"/>
            <a:ext cx="2926080" cy="43638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Don’ts</a:t>
            </a:r>
          </a:p>
          <a:p>
            <a:r>
              <a:rPr lang="en-US" sz="2000" dirty="0"/>
              <a:t>Don't Make the Client Do Anything the Module Could Do</a:t>
            </a:r>
          </a:p>
          <a:p>
            <a:r>
              <a:rPr lang="en-US" sz="2000" dirty="0"/>
              <a:t>Don't Violate the Principle of Least Astonishment</a:t>
            </a:r>
          </a:p>
          <a:p>
            <a:r>
              <a:rPr lang="en-US" sz="2000" dirty="0"/>
              <a:t>Don’t Design for Single User Scenarios, follow the “Rule of Threes”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B98C5B7-73F7-4926-BF89-B02405F74D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2926080" cy="43638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Dos</a:t>
            </a:r>
          </a:p>
          <a:p>
            <a:r>
              <a:rPr lang="en-US" sz="2000" dirty="0"/>
              <a:t>Make your API as small as possible (but no smaller)</a:t>
            </a:r>
          </a:p>
          <a:p>
            <a:r>
              <a:rPr lang="en-US" sz="2000" dirty="0"/>
              <a:t>Use HTTP Headers</a:t>
            </a:r>
          </a:p>
          <a:p>
            <a:r>
              <a:rPr lang="en-US" sz="2000" dirty="0"/>
              <a:t>Make your API internally consistent</a:t>
            </a:r>
          </a:p>
          <a:p>
            <a:r>
              <a:rPr lang="en-US" sz="2000" dirty="0"/>
              <a:t>User real world objects</a:t>
            </a:r>
          </a:p>
          <a:p>
            <a:r>
              <a:rPr lang="en-US" sz="2000" dirty="0"/>
              <a:t>Make your API status visible</a:t>
            </a:r>
          </a:p>
        </p:txBody>
      </p:sp>
    </p:spTree>
    <p:extLst>
      <p:ext uri="{BB962C8B-B14F-4D97-AF65-F5344CB8AC3E}">
        <p14:creationId xmlns:p14="http://schemas.microsoft.com/office/powerpoint/2010/main" val="5017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26B4E3-CE29-4610-A96E-AA59D4172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HATEOAS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217C9-7571-4B2F-903F-B0F5928939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Hypermedia as the Engine of Application State</a:t>
            </a:r>
          </a:p>
          <a:p>
            <a:r>
              <a:rPr lang="en-US" sz="2000">
                <a:solidFill>
                  <a:schemeClr val="bg1"/>
                </a:solidFill>
              </a:rPr>
              <a:t>Resource Locator Pattern</a:t>
            </a:r>
          </a:p>
          <a:p>
            <a:r>
              <a:rPr lang="en-US" sz="2000">
                <a:solidFill>
                  <a:schemeClr val="bg1"/>
                </a:solidFill>
              </a:rPr>
              <a:t>Clients should not build up URLs</a:t>
            </a:r>
          </a:p>
          <a:p>
            <a:pPr marL="0"/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7170" name="Picture 2" descr="Image result for HATEOAS">
            <a:extLst>
              <a:ext uri="{FF2B5EF4-FFF2-40B4-BE49-F238E27FC236}">
                <a16:creationId xmlns:a16="http://schemas.microsoft.com/office/drawing/2014/main" id="{B0511C7E-654A-42B0-BA8E-4ADDBC9EEC8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763" y="803150"/>
            <a:ext cx="6250769" cy="509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112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F481F5-5E6D-49FE-8C26-265662C4A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ROCA – REST for client side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24F283D0-58E1-4B48-B3A9-7D73A8155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4D3DA-D06B-4682-A3E1-DAACC5DFB6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0574" y="2421682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000000"/>
                </a:solidFill>
              </a:rPr>
              <a:t>Resource-oriented Client Architecture</a:t>
            </a:r>
          </a:p>
          <a:p>
            <a:r>
              <a:rPr lang="en-US" sz="2000">
                <a:solidFill>
                  <a:srgbClr val="000000"/>
                </a:solidFill>
              </a:rPr>
              <a:t>No session that may expire.</a:t>
            </a:r>
          </a:p>
          <a:p>
            <a:r>
              <a:rPr lang="en-US" sz="2000">
                <a:solidFill>
                  <a:srgbClr val="000000"/>
                </a:solidFill>
              </a:rPr>
              <a:t>Bookmarkable URLs for everything.</a:t>
            </a:r>
          </a:p>
          <a:p>
            <a:r>
              <a:rPr lang="en-US" sz="2000">
                <a:solidFill>
                  <a:srgbClr val="000000"/>
                </a:solidFill>
              </a:rPr>
              <a:t>Easier integration of different applications.</a:t>
            </a:r>
          </a:p>
          <a:p>
            <a:r>
              <a:rPr lang="en-US" sz="2000">
                <a:solidFill>
                  <a:srgbClr val="000000"/>
                </a:solidFill>
              </a:rPr>
              <a:t>Applications don’t have to become big monoliths, it’s easy to split functionality up.</a:t>
            </a:r>
          </a:p>
          <a:p>
            <a:r>
              <a:rPr lang="en-US" sz="2000">
                <a:solidFill>
                  <a:srgbClr val="000000"/>
                </a:solidFill>
              </a:rPr>
              <a:t>Back and forward buttons always work.</a:t>
            </a:r>
          </a:p>
          <a:p>
            <a:endParaRPr lang="en-US" sz="2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093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A2A93A-F917-4FC5-ADBA-415C9899146E}"/>
              </a:ext>
            </a:extLst>
          </p:cNvPr>
          <p:cNvSpPr/>
          <p:nvPr/>
        </p:nvSpPr>
        <p:spPr>
          <a:xfrm>
            <a:off x="3472616" y="5670116"/>
            <a:ext cx="52501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https://goo.gl/TdLmvk</a:t>
            </a:r>
            <a:endParaRPr lang="en-US" dirty="0">
              <a:solidFill>
                <a:srgbClr val="3F51B5"/>
              </a:solidFill>
              <a:latin typeface="RobotoDraft"/>
            </a:endParaRPr>
          </a:p>
          <a:p>
            <a:pPr algn="ctr"/>
            <a:r>
              <a:rPr lang="en-US" dirty="0">
                <a:solidFill>
                  <a:srgbClr val="3F51B5"/>
                </a:solidFill>
                <a:latin typeface="RobotoDraft"/>
                <a:hlinkClick r:id="rId3"/>
              </a:rPr>
              <a:t>https://github.com/cdwaddell/APIDesignPrincipals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395403-ACBC-48E6-870C-23EFE62594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643" y="1210793"/>
            <a:ext cx="4486100" cy="4486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5CFEE7-B8CB-479C-AD15-BD2A335F285A}"/>
              </a:ext>
            </a:extLst>
          </p:cNvPr>
          <p:cNvSpPr txBox="1"/>
          <p:nvPr/>
        </p:nvSpPr>
        <p:spPr>
          <a:xfrm>
            <a:off x="5252270" y="674765"/>
            <a:ext cx="1690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29989429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6289" y="2279928"/>
            <a:ext cx="3086518" cy="15432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10554" y="3823187"/>
            <a:ext cx="3737987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We’re an </a:t>
            </a:r>
            <a:r>
              <a:rPr lang="en-US" sz="1800" b="1" i="0" u="none" strike="noStrike" kern="1200" dirty="0">
                <a:solidFill>
                  <a:srgbClr val="009944"/>
                </a:solidFill>
                <a:effectLst/>
                <a:latin typeface="+mn-lt"/>
                <a:ea typeface="+mn-ea"/>
                <a:cs typeface="+mn-cs"/>
              </a:rPr>
              <a:t>IT solutions company</a:t>
            </a:r>
            <a:r>
              <a:rPr lang="en-US" sz="1800" b="0" i="0" u="none" strike="noStrike" kern="1200" dirty="0">
                <a:solidFill>
                  <a:srgbClr val="009944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solves tough technology challenges so you can get back to</a:t>
            </a:r>
            <a:r>
              <a:rPr lang="en-US" sz="18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business better than usual</a:t>
            </a:r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Segoe UI"/>
              <a:ea typeface="Segoe UI"/>
              <a:cs typeface="Segoe UI"/>
              <a:sym typeface="Segoe U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66885" y="564648"/>
            <a:ext cx="442294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n-ea"/>
                <a:ea typeface="+mn-ea"/>
                <a:cs typeface="Segoe UI"/>
                <a:sym typeface="Segoe UI"/>
              </a:rPr>
              <a:t>We are exceptional at: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36951D-00E6-4A6C-8881-660D67EA5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145" y="1419956"/>
            <a:ext cx="4204421" cy="480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6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6747D-12B1-4DF8-A8C1-3BE25B773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API?</a:t>
            </a:r>
          </a:p>
        </p:txBody>
      </p:sp>
      <p:pic>
        <p:nvPicPr>
          <p:cNvPr id="1030" name="Picture 6" descr="Image result for google home with echo">
            <a:extLst>
              <a:ext uri="{FF2B5EF4-FFF2-40B4-BE49-F238E27FC236}">
                <a16:creationId xmlns:a16="http://schemas.microsoft.com/office/drawing/2014/main" id="{90479BD2-D33E-471E-AA3D-06974225E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153" y="1393671"/>
            <a:ext cx="9261297" cy="521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ECCBC586-5B8E-41FE-A5DC-484550F1298C}"/>
              </a:ext>
            </a:extLst>
          </p:cNvPr>
          <p:cNvSpPr/>
          <p:nvPr/>
        </p:nvSpPr>
        <p:spPr>
          <a:xfrm>
            <a:off x="4192693" y="961813"/>
            <a:ext cx="2197947" cy="1124373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Hello, is anyone there?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AF66FC00-0766-4861-B908-53BA8F73572C}"/>
              </a:ext>
            </a:extLst>
          </p:cNvPr>
          <p:cNvSpPr/>
          <p:nvPr/>
        </p:nvSpPr>
        <p:spPr>
          <a:xfrm flipH="1">
            <a:off x="6698826" y="1195493"/>
            <a:ext cx="1971039" cy="1124373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4119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CDCE7A-3055-408E-9038-17457F609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8860" y="-961802"/>
            <a:ext cx="14269517" cy="9451238"/>
          </a:xfrm>
          <a:prstGeom prst="rect">
            <a:avLst/>
          </a:prstGeom>
        </p:spPr>
      </p:pic>
      <p:pic>
        <p:nvPicPr>
          <p:cNvPr id="9" name="Picture 8">
            <a:hlinkClick r:id="rId3" action="ppaction://hlinksldjump"/>
            <a:extLst>
              <a:ext uri="{FF2B5EF4-FFF2-40B4-BE49-F238E27FC236}">
                <a16:creationId xmlns:a16="http://schemas.microsoft.com/office/drawing/2014/main" id="{3E894F73-DCAD-48F7-9EE1-0A5540058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706" y="4000227"/>
            <a:ext cx="2085714" cy="2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28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hlinkClick r:id="rId2" action="ppaction://hlinksldjump"/>
            <a:extLst>
              <a:ext uri="{FF2B5EF4-FFF2-40B4-BE49-F238E27FC236}">
                <a16:creationId xmlns:a16="http://schemas.microsoft.com/office/drawing/2014/main" id="{16E52BB4-CDEC-436B-8E7C-B97592D66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FA89F4-34C6-4C15-A3EC-1F326FC18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3139" y="193729"/>
            <a:ext cx="4318841" cy="641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71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33F6408-E1FB-40EE-933F-488D38CCC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reeform 23">
            <a:extLst>
              <a:ext uri="{FF2B5EF4-FFF2-40B4-BE49-F238E27FC236}">
                <a16:creationId xmlns:a16="http://schemas.microsoft.com/office/drawing/2014/main" id="{F055C0C5-567C-4C02-83F3-B427BC740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7A9E4DB-85C8-4EDA-A6B7-5D0D67A02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2004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Shared business logic layer.</a:t>
            </a:r>
          </a:p>
          <a:p>
            <a:r>
              <a:rPr lang="en-US" sz="1800" dirty="0"/>
              <a:t>Instantly updatable for all users of your system.</a:t>
            </a:r>
          </a:p>
          <a:p>
            <a:r>
              <a:rPr lang="en-US" sz="1800" dirty="0"/>
              <a:t>Usage can be analyzed, reviewed, and used to drive decisions.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23" name="Rounded Rectangle 17">
            <a:extLst>
              <a:ext uri="{FF2B5EF4-FFF2-40B4-BE49-F238E27FC236}">
                <a16:creationId xmlns:a16="http://schemas.microsoft.com/office/drawing/2014/main" id="{E48B6BD6-5DED-4B86-A4B3-D35037F68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rgbClr val="FFFFFF"/>
          </a:solidFill>
          <a:ln w="1587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CA5FE1BF-7679-4247-B83B-F33F28E5DB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4"/>
          <a:stretch/>
        </p:blipFill>
        <p:spPr>
          <a:xfrm>
            <a:off x="5603706" y="1258529"/>
            <a:ext cx="5638853" cy="43302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4654F82-68BF-4B0D-A57C-43744E379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Why us a </a:t>
            </a:r>
            <a:br>
              <a:rPr lang="en-US" sz="3200" dirty="0"/>
            </a:br>
            <a:r>
              <a:rPr lang="en-US" sz="3200" dirty="0"/>
              <a:t>web API?</a:t>
            </a:r>
          </a:p>
        </p:txBody>
      </p:sp>
    </p:spTree>
    <p:extLst>
      <p:ext uri="{BB962C8B-B14F-4D97-AF65-F5344CB8AC3E}">
        <p14:creationId xmlns:p14="http://schemas.microsoft.com/office/powerpoint/2010/main" val="137790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3AEC-18DC-45E7-86E3-CF5AC205D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okie Monster Eating Cookie">
            <a:hlinkClick r:id="" action="ppaction://media"/>
            <a:extLst>
              <a:ext uri="{FF2B5EF4-FFF2-40B4-BE49-F238E27FC236}">
                <a16:creationId xmlns:a16="http://schemas.microsoft.com/office/drawing/2014/main" id="{8B4E4BA8-F3D5-44ED-ADCC-34D8B615E99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2277" cy="6858000"/>
          </a:xfrm>
        </p:spPr>
      </p:pic>
    </p:spTree>
    <p:extLst>
      <p:ext uri="{BB962C8B-B14F-4D97-AF65-F5344CB8AC3E}">
        <p14:creationId xmlns:p14="http://schemas.microsoft.com/office/powerpoint/2010/main" val="164766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33F6408-E1FB-40EE-933F-488D38CCC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 23">
            <a:extLst>
              <a:ext uri="{FF2B5EF4-FFF2-40B4-BE49-F238E27FC236}">
                <a16:creationId xmlns:a16="http://schemas.microsoft.com/office/drawing/2014/main" id="{F055C0C5-567C-4C02-83F3-B427BC740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C4A87A-7E64-40D7-A198-1D63E8137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Cookie-Based Authentication</a:t>
            </a:r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561CED16-83A4-4374-9F55-5F513A1C5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2004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Great for single site applications</a:t>
            </a:r>
          </a:p>
          <a:p>
            <a:r>
              <a:rPr lang="en-US" sz="1800" dirty="0"/>
              <a:t>Usually used in conjunction with a single sign on solution</a:t>
            </a:r>
          </a:p>
          <a:p>
            <a:r>
              <a:rPr lang="en-US" sz="1800" dirty="0"/>
              <a:t>Optionally persistent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29" name="Rounded Rectangle 17">
            <a:extLst>
              <a:ext uri="{FF2B5EF4-FFF2-40B4-BE49-F238E27FC236}">
                <a16:creationId xmlns:a16="http://schemas.microsoft.com/office/drawing/2014/main" id="{E48B6BD6-5DED-4B86-A4B3-D35037F68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rgbClr val="FFFFFF"/>
          </a:solidFill>
          <a:ln w="1587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C05639-759C-4ADA-9831-CC3ED2775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598" y="1136188"/>
            <a:ext cx="4987721" cy="458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7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591</Words>
  <Application>Microsoft Office PowerPoint</Application>
  <PresentationFormat>Widescreen</PresentationFormat>
  <Paragraphs>90</Paragraphs>
  <Slides>25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Franklin Gothic Demi Cond</vt:lpstr>
      <vt:lpstr>RobotoDraft</vt:lpstr>
      <vt:lpstr>Segoe UI</vt:lpstr>
      <vt:lpstr>Office Theme</vt:lpstr>
      <vt:lpstr>API Design Principals</vt:lpstr>
      <vt:lpstr>About Me</vt:lpstr>
      <vt:lpstr>PowerPoint Presentation</vt:lpstr>
      <vt:lpstr>What is an API?</vt:lpstr>
      <vt:lpstr>PowerPoint Presentation</vt:lpstr>
      <vt:lpstr>PowerPoint Presentation</vt:lpstr>
      <vt:lpstr>Why us a  web API?</vt:lpstr>
      <vt:lpstr>PowerPoint Presentation</vt:lpstr>
      <vt:lpstr>Cookie-Based Authentication</vt:lpstr>
      <vt:lpstr>PowerPoint Presentation</vt:lpstr>
      <vt:lpstr>PowerPoint Presentation</vt:lpstr>
      <vt:lpstr>Tokens, Tokens, Tokens and OAuth/OpenId</vt:lpstr>
      <vt:lpstr>Best Practices of Web API Design</vt:lpstr>
      <vt:lpstr>Versioning</vt:lpstr>
      <vt:lpstr>Using HTTP Verbs</vt:lpstr>
      <vt:lpstr>PowerPoint Presentation</vt:lpstr>
      <vt:lpstr>Error Response Payloads</vt:lpstr>
      <vt:lpstr>Resources based, not action based</vt:lpstr>
      <vt:lpstr>PowerPoint Presentation</vt:lpstr>
      <vt:lpstr>Idempotence</vt:lpstr>
      <vt:lpstr>Stop…  Demo Time</vt:lpstr>
      <vt:lpstr>Other Guidelines</vt:lpstr>
      <vt:lpstr>HATEOAS</vt:lpstr>
      <vt:lpstr>ROCA – REST for client side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Web APIs</dc:title>
  <dc:creator>Daniel Waddell</dc:creator>
  <cp:lastModifiedBy>Daniel Waddell</cp:lastModifiedBy>
  <cp:revision>8</cp:revision>
  <dcterms:created xsi:type="dcterms:W3CDTF">2019-03-18T15:54:13Z</dcterms:created>
  <dcterms:modified xsi:type="dcterms:W3CDTF">2019-03-18T17:47:38Z</dcterms:modified>
</cp:coreProperties>
</file>